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8" r:id="rId1"/>
  </p:sldMasterIdLst>
  <p:notesMasterIdLst>
    <p:notesMasterId r:id="rId49"/>
  </p:notesMasterIdLst>
  <p:handoutMasterIdLst>
    <p:handoutMasterId r:id="rId50"/>
  </p:handoutMasterIdLst>
  <p:sldIdLst>
    <p:sldId id="430" r:id="rId2"/>
    <p:sldId id="500" r:id="rId3"/>
    <p:sldId id="522" r:id="rId4"/>
    <p:sldId id="521" r:id="rId5"/>
    <p:sldId id="524" r:id="rId6"/>
    <p:sldId id="525" r:id="rId7"/>
    <p:sldId id="526" r:id="rId8"/>
    <p:sldId id="529" r:id="rId9"/>
    <p:sldId id="527" r:id="rId10"/>
    <p:sldId id="528" r:id="rId11"/>
    <p:sldId id="564" r:id="rId12"/>
    <p:sldId id="551" r:id="rId13"/>
    <p:sldId id="554" r:id="rId14"/>
    <p:sldId id="566" r:id="rId15"/>
    <p:sldId id="553" r:id="rId16"/>
    <p:sldId id="567" r:id="rId17"/>
    <p:sldId id="568" r:id="rId18"/>
    <p:sldId id="552" r:id="rId19"/>
    <p:sldId id="549" r:id="rId20"/>
    <p:sldId id="548" r:id="rId21"/>
    <p:sldId id="561" r:id="rId22"/>
    <p:sldId id="557" r:id="rId23"/>
    <p:sldId id="558" r:id="rId24"/>
    <p:sldId id="532" r:id="rId25"/>
    <p:sldId id="533" r:id="rId26"/>
    <p:sldId id="531" r:id="rId27"/>
    <p:sldId id="530" r:id="rId28"/>
    <p:sldId id="534" r:id="rId29"/>
    <p:sldId id="538" r:id="rId30"/>
    <p:sldId id="535" r:id="rId31"/>
    <p:sldId id="536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62" r:id="rId42"/>
    <p:sldId id="565" r:id="rId43"/>
    <p:sldId id="569" r:id="rId44"/>
    <p:sldId id="572" r:id="rId45"/>
    <p:sldId id="571" r:id="rId46"/>
    <p:sldId id="563" r:id="rId47"/>
    <p:sldId id="520" r:id="rId4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00"/>
    <a:srgbClr val="CC0099"/>
    <a:srgbClr val="CC3300"/>
    <a:srgbClr val="0093DD"/>
    <a:srgbClr val="D6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5394" autoAdjust="0"/>
  </p:normalViewPr>
  <p:slideViewPr>
    <p:cSldViewPr>
      <p:cViewPr varScale="1">
        <p:scale>
          <a:sx n="81" d="100"/>
          <a:sy n="81" d="100"/>
        </p:scale>
        <p:origin x="67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06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fld id="{FC12B9F6-F122-491A-95C6-E018732BC688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fld id="{4074A5A1-6F31-47AA-9657-1BF1CA7CA9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0473E206-1088-4AFE-A316-394B348E78B4}" type="datetimeFigureOut">
              <a:rPr lang="zh-CN" altLang="en-US"/>
              <a:pPr>
                <a:defRPr/>
              </a:pPr>
              <a:t>2019/5/21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FF8422B-51DA-4E7A-B534-C1AEC8577A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47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F8422B-51DA-4E7A-B534-C1AEC8577A48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78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0" y="6391278"/>
            <a:ext cx="12192000" cy="466725"/>
          </a:xfrm>
          <a:prstGeom prst="rect">
            <a:avLst/>
          </a:prstGeom>
          <a:solidFill>
            <a:srgbClr val="0093DD"/>
          </a:solidFill>
          <a:ln w="38100">
            <a:noFill/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CENTER FOR APPLIED GIS OF HCMC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386286"/>
            <a:ext cx="533400" cy="46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667003"/>
            <a:ext cx="10363200" cy="14700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563351" y="6400803"/>
            <a:ext cx="609600" cy="365125"/>
          </a:xfrm>
        </p:spPr>
        <p:txBody>
          <a:bodyPr/>
          <a:lstStyle>
            <a:lvl1pPr algn="r">
              <a:defRPr sz="1200" b="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E4B53CD-B0DF-407C-A8F3-A0C66FA0C1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2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391278"/>
            <a:ext cx="12192000" cy="466725"/>
          </a:xfrm>
          <a:prstGeom prst="rect">
            <a:avLst/>
          </a:prstGeom>
          <a:solidFill>
            <a:srgbClr val="0093DD"/>
          </a:solidFill>
          <a:ln w="38100">
            <a:noFill/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charset="0"/>
              </a:rPr>
              <a:t>CENTER FOR APPLIED GIS OF HCMC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694534"/>
            <a:ext cx="11089951" cy="56917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 marL="566738" indent="-276225">
              <a:defRPr baseline="0"/>
            </a:lvl2pPr>
            <a:lvl3pPr marL="798513" indent="-231775">
              <a:buFont typeface="Courier New" pitchFamily="49" charset="0"/>
              <a:buChar char="o"/>
              <a:defRPr baseline="0"/>
            </a:lvl3pPr>
            <a:lvl4pPr marL="973138" indent="-174625">
              <a:buFont typeface="Arial" pitchFamily="34" charset="0"/>
              <a:buChar char="•"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2000" y="0"/>
            <a:ext cx="11430000" cy="68580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>
            <a:lvl1pPr algn="r">
              <a:defRPr sz="1200" b="0" i="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292F9-12FB-4EB8-BB25-48F1457656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386286"/>
            <a:ext cx="533400" cy="46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4977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990600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9FFFB4-400D-1240-AB24-6F86C96D4DFB}" type="datetimeFigureOut">
              <a:rPr lang="en-US" smtClean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5777D43-CACF-4401-B051-E29C008E3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4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</p:sldLayoutIdLst>
  <p:transition>
    <p:random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ap-projections.net/imglist.ph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hcmgis/QGIS-Training/blob/master/VN2000.dty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hcmgis.v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psg.io/8901-primem" TargetMode="External"/><Relationship Id="rId2" Type="http://schemas.openxmlformats.org/officeDocument/2006/relationships/hyperlink" Target="https://epsg.io/7030-ellipsoi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psg.io/?q=Vietna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C82FB-501F-487F-A015-68358520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3308"/>
            <a:ext cx="9930226" cy="533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9774" y="-5660"/>
            <a:ext cx="9144000" cy="1524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Unit 3: Coordinate Reference System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196513" y="6400804"/>
            <a:ext cx="457200" cy="365125"/>
          </a:xfrm>
        </p:spPr>
        <p:txBody>
          <a:bodyPr/>
          <a:lstStyle/>
          <a:p>
            <a:pPr>
              <a:defRPr/>
            </a:pPr>
            <a:fld id="{FB455955-1896-4E3D-983F-2AD3FBC1483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projection: 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Earth is curved and maps are flat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projection uses mathematical formulas to relate spherical coordinates on the globe to flat, planar coordinates.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variety of projections possible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projection will create a different type of distortion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shape, area, distance, or direction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map projection might be used for large-scale data in a limited area, while another is used for a small-scale map of the world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T3_proj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962400"/>
            <a:ext cx="1863892" cy="232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</p:spTree>
    <p:extLst>
      <p:ext uri="{BB962C8B-B14F-4D97-AF65-F5344CB8AC3E}">
        <p14:creationId xmlns:p14="http://schemas.microsoft.com/office/powerpoint/2010/main" val="412110876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projection: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of mathematical equations that convert coordinates from one system to another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6EF6EA76-A47A-4C18-80C6-8D7CA38E8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181436"/>
              </p:ext>
            </p:extLst>
          </p:nvPr>
        </p:nvGraphicFramePr>
        <p:xfrm>
          <a:off x="3124200" y="2127603"/>
          <a:ext cx="545623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3" imgW="965160" imgH="368280" progId="Equation.3">
                  <p:embed/>
                </p:oleObj>
              </mc:Choice>
              <mc:Fallback>
                <p:oleObj name="Equation" r:id="rId3" imgW="965160" imgH="368280" progId="Equation.3">
                  <p:embed/>
                  <p:pic>
                    <p:nvPicPr>
                      <p:cNvPr id="51202" name="Object 2">
                        <a:extLst>
                          <a:ext uri="{FF2B5EF4-FFF2-40B4-BE49-F238E27FC236}">
                            <a16:creationId xmlns:a16="http://schemas.microsoft.com/office/drawing/2014/main" id="{374F5D1B-EE0C-43AD-9D55-968DC1D9E1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27603"/>
                        <a:ext cx="545623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49A79085-B706-4B8C-A681-314B6DBEA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300" y="4459641"/>
            <a:ext cx="565150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unprojected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projected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angles 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/long)				Cartesian coordinates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03642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CD9E4-2D04-4ED3-8EC9-154379A8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"/>
          <a:stretch/>
        </p:blipFill>
        <p:spPr>
          <a:xfrm>
            <a:off x="2653064" y="1218963"/>
            <a:ext cx="6885872" cy="51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83146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98538"/>
            <a:ext cx="8697005" cy="50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154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3B415E-B4B8-4349-8D65-6B87A12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65786"/>
            <a:ext cx="3505200" cy="3505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1026" name="Picture 2" descr="The mercator map projection is one of the most well known cylindrical map projections.  ">
            <a:extLst>
              <a:ext uri="{FF2B5EF4-FFF2-40B4-BE49-F238E27FC236}">
                <a16:creationId xmlns:a16="http://schemas.microsoft.com/office/drawing/2014/main" id="{BBF7117D-E387-4432-A41C-B0E547B1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3352767" cy="28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8F324-BBC9-401F-A010-F109E0AA6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03" y="1319145"/>
            <a:ext cx="4280403" cy="25111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A87CA5-E85E-4006-AF37-DE3757A01B80}"/>
              </a:ext>
            </a:extLst>
          </p:cNvPr>
          <p:cNvSpPr/>
          <p:nvPr/>
        </p:nvSpPr>
        <p:spPr>
          <a:xfrm>
            <a:off x="3853040" y="3755757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CONIC: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Alber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72944F-BA48-4CB4-8ECC-5CBA330DF775}"/>
              </a:ext>
            </a:extLst>
          </p:cNvPr>
          <p:cNvSpPr/>
          <p:nvPr/>
        </p:nvSpPr>
        <p:spPr>
          <a:xfrm>
            <a:off x="190484" y="5300654"/>
            <a:ext cx="3808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CYLINDRICAL: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Mercator PROJECTION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AD7BCE-F617-46C9-A1DF-74D2D657C343}"/>
              </a:ext>
            </a:extLst>
          </p:cNvPr>
          <p:cNvSpPr/>
          <p:nvPr/>
        </p:nvSpPr>
        <p:spPr>
          <a:xfrm>
            <a:off x="8577440" y="5218392"/>
            <a:ext cx="374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rgbClr val="FF0000"/>
                </a:solidFill>
                <a:latin typeface="Source Sans Pro" panose="020B0503030403020204" pitchFamily="34" charset="0"/>
              </a:rPr>
              <a:t>Azimuthal: </a:t>
            </a:r>
            <a:r>
              <a:rPr lang="en-US" b="1" cap="all" dirty="0">
                <a:solidFill>
                  <a:srgbClr val="666666"/>
                </a:solidFill>
                <a:latin typeface="Source Sans Pro" panose="020B0503030403020204" pitchFamily="34" charset="0"/>
              </a:rPr>
              <a:t>LAMBERT AZIMUTHAL </a:t>
            </a:r>
          </a:p>
          <a:p>
            <a:r>
              <a:rPr lang="en-US" b="1" cap="all" dirty="0">
                <a:solidFill>
                  <a:srgbClr val="666666"/>
                </a:solidFill>
                <a:latin typeface="Source Sans Pro" panose="020B0503030403020204" pitchFamily="34" charset="0"/>
              </a:rPr>
              <a:t>EQUAL-AREA 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7645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200 of Map projections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https://map-projections.net/imglist.php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7D60D-AE5C-4DED-B4DE-8AB78A24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79171"/>
            <a:ext cx="8232436" cy="50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71781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projection preserves a particular relationship or characteristic: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Equal-Area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size of feature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Conformal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shape of feature (UTM)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Equidistant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distance between two features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Direction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compass direction between 2 features (great circle distance)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cannot be at the same time equal-area, conformal and/ or equidistant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projection is to be chosen based on the needs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314C7-E870-4F2A-A373-07475DDD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343400"/>
            <a:ext cx="2971800" cy="19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972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32"/>
          <a:stretch/>
        </p:blipFill>
        <p:spPr>
          <a:xfrm>
            <a:off x="1547385" y="1532502"/>
            <a:ext cx="9554430" cy="462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4902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(Universal Transverse Mercator) 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projection is an adaptation of the standard Mercator projection which flips the cylinder 90 degrees (transverse).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projection flattens the sphere 60 times by shifting the cylinder central meridian 6° for each zone.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is horrible for small-scale (less-detailed) maps like world atlases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for mapping narrow regions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44DB1-9E3B-4B93-85F3-7C54BF6C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733800"/>
            <a:ext cx="7162800" cy="25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978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divides the earth into 60 zones each 6 degrees of longitude wide. 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A2C3-3CC4-4F5E-A347-45EFEF3B9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374"/>
            <a:ext cx="9067800" cy="47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60511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>
            <a:extLst>
              <a:ext uri="{FF2B5EF4-FFF2-40B4-BE49-F238E27FC236}">
                <a16:creationId xmlns:a16="http://schemas.microsoft.com/office/drawing/2014/main" id="{E9DB568C-DDFB-4A5E-91BE-2DAE7D1C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66261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762000" y="695744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terms: Geoid, Ellipsoid, Datum, EPSG...</a:t>
            </a: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systems: Geographic Coordinate system, Projected Coordinate system</a:t>
            </a: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VN-2000 - WGS84 CRS transfer for each province in AutoCAD Civil 3D</a:t>
            </a: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6858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system divides the Earth into 60 zones, each 6° of longitude in width. 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square grid is superimposed on each zone. It's aligned so that vertical grid lines are parallel to the center of the zone (called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meridian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grid zone measures about 20,000km tall and only about 700km wide.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grid coordinates are expressed as a distance in meters to the east, referred to as the "easting", and a distance in meters to the north, referred to as the "northing".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8035-6D53-489A-91E4-46498EFC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95743"/>
            <a:ext cx="4038600" cy="56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1956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65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a linear value applied to the origin of the x coordinates.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a linear value applied to the origin of the y coordinates.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and northing values are usually applied to ensure that all x and y values are positive.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3316274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48361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39"/>
            <a:ext cx="6172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Easting: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(500,000) is given to the central meridian in each zone to prevent the use of negative values.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92BA4-A6C3-4698-A699-2EB44B2C7D1D}"/>
              </a:ext>
            </a:extLst>
          </p:cNvPr>
          <p:cNvSpPr/>
          <p:nvPr/>
        </p:nvSpPr>
        <p:spPr>
          <a:xfrm>
            <a:off x="6324600" y="695739"/>
            <a:ext cx="5867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10,0000,000) are added to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of the Equator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avoid negative values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04876-0718-44B0-ABFE-B7D6FCD12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0518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6586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factor: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UTM (6 degree zones), the central meridian (CM) has a scale factor of 0.9996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Distance (m) = Map Distance ÷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scale factor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scale factor reduces the overall distortion of the projection in the area of interest.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UTM Projection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1F461-5111-4E93-BC76-B8DFB2D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6031116" cy="306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ADBB0-7E29-4774-9B2B-00632EFD5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57" y="1981200"/>
            <a:ext cx="4382143" cy="43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83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8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EPSG.io: Coordinate Systems Worldwide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VN-2000: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0DFE30-5A08-41A2-8290-5142DBFF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13" y="1752600"/>
            <a:ext cx="844965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C40B1F-025F-4034-94F3-A56E3527F104}"/>
              </a:ext>
            </a:extLst>
          </p:cNvPr>
          <p:cNvSpPr/>
          <p:nvPr/>
        </p:nvSpPr>
        <p:spPr>
          <a:xfrm>
            <a:off x="971035" y="5500248"/>
            <a:ext cx="10820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=WGS84 +towgs84=-192.873,-39.382,-111.202,-0.00205,-0.0005,0.00335,0.0188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no_defs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3006C7-F491-4EAE-B052-E36AF1DB7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3215027515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2D4EB-4360-49DD-A202-ADF5857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95743"/>
            <a:ext cx="7467600" cy="569393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540305D-AE8B-4D6A-86FA-F8390A66F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124242367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C7079-2777-4662-B5A1-5ED78446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86910"/>
            <a:ext cx="8736665" cy="5715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8540FFA-65E8-48FB-AEBD-768CCD3EA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4124245921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B0679-0C4E-4312-9DDE-53BC427E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87125"/>
            <a:ext cx="9793138" cy="55626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688DE28-2BAE-4F66-A8E3-9FFB48691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3840822534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26" lvl="1" indent="-514338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Planning and Analysis Workspace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B77A1A-F86C-41EB-A677-5E528C3E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79195"/>
            <a:ext cx="7620000" cy="5050233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2CDEDBC-9479-42A9-8402-EC1C451C5F3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</p:spTree>
    <p:extLst>
      <p:ext uri="{BB962C8B-B14F-4D97-AF65-F5344CB8AC3E}">
        <p14:creationId xmlns:p14="http://schemas.microsoft.com/office/powerpoint/2010/main" val="2796517449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26" lvl="1" indent="-514338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Map Setup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Create Coordinate System Definition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2CDEDBC-9479-42A9-8402-EC1C451C5F3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3662A-C69A-431A-B11A-83AA0AD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711406"/>
            <a:ext cx="78009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7548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4440362" cy="3386425"/>
          </a:xfrm>
          <a:prstGeom prst="rect">
            <a:avLst/>
          </a:prstGeom>
        </p:spPr>
      </p:pic>
      <p:sp>
        <p:nvSpPr>
          <p:cNvPr id="33794" name="Title 2">
            <a:extLst>
              <a:ext uri="{FF2B5EF4-FFF2-40B4-BE49-F238E27FC236}">
                <a16:creationId xmlns:a16="http://schemas.microsoft.com/office/drawing/2014/main" id="{E9DB568C-DDFB-4A5E-91BE-2DAE7D1C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399" y="695745"/>
            <a:ext cx="116486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 Surface: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complex to be useful as a reference for measurement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Geoid, Ellipsoid: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of the surface of the earth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2514600"/>
            <a:ext cx="6764313" cy="2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1952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DD9978-101C-4861-BA0E-8A779BAD4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05000"/>
            <a:ext cx="7503851" cy="35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6943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Coordinate System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C9F1E-325E-4D62-B89C-1457454B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102108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7730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Appropriate Name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Appropriate Desc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Author’s name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Meter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Categories: Vietnam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Add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Geodetic  Select Vietnam 2000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5FB26-0602-4CEF-94ED-A7B9F9CD4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2"/>
          <a:stretch/>
        </p:blipFill>
        <p:spPr>
          <a:xfrm>
            <a:off x="5638800" y="742123"/>
            <a:ext cx="6324600" cy="61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54154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257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medidian:105 (for Bac Lieu Province)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easting: 500000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reduction: 0.9999 (for Cadastral map with  3 degrees  zone width of)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B80A8-0EFE-4A1A-9744-B9E58EE3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6" b="42970"/>
          <a:stretch/>
        </p:blipFill>
        <p:spPr>
          <a:xfrm>
            <a:off x="5975520" y="1143000"/>
            <a:ext cx="6216480" cy="397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65317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Longitude: 102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longitude: 117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Latitude: 0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Latitude: 90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0F8ED-98AE-46EC-92B9-0AB809409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4" b="34444"/>
          <a:stretch/>
        </p:blipFill>
        <p:spPr>
          <a:xfrm>
            <a:off x="5410200" y="732186"/>
            <a:ext cx="6915370" cy="51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4369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Finish!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4219D-F3A7-4209-9597-DAE9ACA0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4"/>
          <a:stretch/>
        </p:blipFill>
        <p:spPr>
          <a:xfrm>
            <a:off x="6324600" y="695743"/>
            <a:ext cx="5410200" cy="60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8766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again in the Library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0F7C4-B5EE-46CF-8EF6-0FF348E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2" y="1673787"/>
            <a:ext cx="8610600" cy="5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0911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1173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Library and Search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BacLieu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0F7C4-B5EE-46CF-8EF6-0FF348E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81" y="2227039"/>
            <a:ext cx="7666237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4853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1173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Library and Search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BacLieu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Duplicate and Edit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0F7C4-B5EE-46CF-8EF6-0FF348E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81" y="2227039"/>
            <a:ext cx="7666237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11037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4114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Central Meridian for each Province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71A96-3430-479C-A4DB-D0C567B6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98815"/>
            <a:ext cx="7372190" cy="55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8394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39" y="3438008"/>
            <a:ext cx="2819400" cy="27543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457200" y="695744"/>
            <a:ext cx="117348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Geoid: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earth's gravity field, which is approximately the same as mean sea level. 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geoid is a representation of the surface of the earth that it would assume, if the sea covered the earth.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Perpendicular to the direction of gravity pull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mass of the Earth is not uniform + the magnitude of gravity varies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shape of the geoid is irregular.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9A69F6-EAA4-4567-BC77-F4DF4FB8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8B55E4D-E515-4A84-9894-4328BE0019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798459308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4114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Central Meridian for each Province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71A96-3430-479C-A4DB-D0C567B6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98815"/>
            <a:ext cx="7372190" cy="55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21853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Assign CRS for VN-2000 AutoCAD file: 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Map Setup menu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Assign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89" lvl="1" indent="-457189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64682"/>
            <a:ext cx="6762659" cy="50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58684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result: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Geolocation menu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Choose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Basemap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Done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78833"/>
            <a:ext cx="8382000" cy="44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1333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MicroStation V8i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</a:t>
            </a:r>
            <a:r>
              <a:rPr lang="en-US" altLang="en-US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Microstation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631EA-BF0B-437A-A2B1-9F5FBCDF9C24}"/>
              </a:ext>
            </a:extLst>
          </p:cNvPr>
          <p:cNvSpPr/>
          <p:nvPr/>
        </p:nvSpPr>
        <p:spPr>
          <a:xfrm>
            <a:off x="686192" y="1268175"/>
            <a:ext cx="111986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VN2000.dty  from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https://github.com/hcmgis/QGIS-Training/blob/master/VN2000.dty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Menu\Workspace\Configuration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MS_GEOCOORDINATE_USERLIBRARIES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VN2000.dty file path (D:\VN2000.dty)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MicroStation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83476-CBE2-46E5-A31C-E4403BDB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505200"/>
            <a:ext cx="5923868" cy="28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3735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MicroStation V8i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</a:t>
            </a:r>
            <a:r>
              <a:rPr lang="en-US" altLang="en-US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Microstation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631EA-BF0B-437A-A2B1-9F5FBCDF9C24}"/>
              </a:ext>
            </a:extLst>
          </p:cNvPr>
          <p:cNvSpPr/>
          <p:nvPr/>
        </p:nvSpPr>
        <p:spPr>
          <a:xfrm>
            <a:off x="686192" y="1268175"/>
            <a:ext cx="11198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Tool\Geographic\Select Geographic Coordinate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library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appropriate VN2000 projection for each province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to KML and open in Google Earth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66E6CB-AEAE-4496-AD49-62654729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619372"/>
            <a:ext cx="5781047" cy="35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440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QGIS: Settings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Custom projection 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QGIS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631EA-BF0B-437A-A2B1-9F5FBCDF9C24}"/>
              </a:ext>
            </a:extLst>
          </p:cNvPr>
          <p:cNvSpPr/>
          <p:nvPr/>
        </p:nvSpPr>
        <p:spPr>
          <a:xfrm>
            <a:off x="876300" y="1371600"/>
            <a:ext cx="11198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Province: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tmerc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+lat_0=0 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lon_0=108.5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k=0.9999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+x_0=500000 +y_0=0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=WGS84 +towgs84=-191.9044129,-39.30318279,-111.45032835,-0.00928836, 0.01975479, -0.004274, 0.252906278 +units=m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no_defs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C7EDA-51BD-4CD3-B72B-4ED3A6AEE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80"/>
          <a:stretch/>
        </p:blipFill>
        <p:spPr>
          <a:xfrm>
            <a:off x="1670685" y="2590800"/>
            <a:ext cx="8850629" cy="26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04475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“On the fly” projection: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putting on a pair of glasses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see the map differently, but the data have not changed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62BF4-D229-4A38-B00F-E8F3C4F4E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31380"/>
            <a:ext cx="2971800" cy="37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505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62208"/>
            <a:ext cx="7848600" cy="1211463"/>
          </a:xfrm>
        </p:spPr>
        <p:txBody>
          <a:bodyPr>
            <a:normAutofit fontScale="90000"/>
          </a:bodyPr>
          <a:lstStyle/>
          <a:p>
            <a:r>
              <a:rPr lang="en-US" sz="4400">
                <a:solidFill>
                  <a:srgbClr val="FF0000"/>
                </a:solidFill>
              </a:rPr>
              <a:t>Keep Calm </a:t>
            </a:r>
            <a:r>
              <a:rPr lang="en-US" sz="4400" dirty="0">
                <a:solidFill>
                  <a:srgbClr val="FF0000"/>
                </a:solidFill>
              </a:rPr>
              <a:t>and enjoy Learning!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455955-1896-4E3D-983F-2AD3FBC148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10" y="5446699"/>
            <a:ext cx="87487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https://hcmgis.vn</a:t>
            </a:r>
            <a:endParaRPr lang="en-US" sz="2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HCMGIS</a:t>
            </a:r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GIS for the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GIS for the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endParaRPr lang="en-US" sz="2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9799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400" y="695741"/>
            <a:ext cx="11658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Ellipsoid (Spheroid):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simplify the Geoid model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Three-dimensional shape created from a two-dimensional ellipse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 spheroids or ellipsoids have been devised: Clarke_1866, GRS_1980, WGS_1984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5442"/>
            <a:ext cx="4876800" cy="3796817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6D93BB4-67BD-4D28-861D-913EFC771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287000766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400" y="695749"/>
            <a:ext cx="11648661" cy="15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WGS84 Ellipsoid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Geodetic System 1984):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1" indent="-457189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is at the Earth’s center of mass (geocentric)</a:t>
            </a:r>
          </a:p>
          <a:p>
            <a:pPr marL="914377" lvl="1" indent="-457189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the NAVSTAR GPS satellites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773936"/>
            <a:ext cx="3962400" cy="39624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89B582E-980B-4EDC-93EB-36E398B60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72241B-8A96-462B-A114-73D76E861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06228"/>
              </p:ext>
            </p:extLst>
          </p:nvPr>
        </p:nvGraphicFramePr>
        <p:xfrm>
          <a:off x="576471" y="2363255"/>
          <a:ext cx="6738730" cy="391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485">
                  <a:extLst>
                    <a:ext uri="{9D8B030D-6E8A-4147-A177-3AD203B41FA5}">
                      <a16:colId xmlns:a16="http://schemas.microsoft.com/office/drawing/2014/main" val="3908813798"/>
                    </a:ext>
                  </a:extLst>
                </a:gridCol>
                <a:gridCol w="1306044">
                  <a:extLst>
                    <a:ext uri="{9D8B030D-6E8A-4147-A177-3AD203B41FA5}">
                      <a16:colId xmlns:a16="http://schemas.microsoft.com/office/drawing/2014/main" val="2883136382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351983926"/>
                    </a:ext>
                  </a:extLst>
                </a:gridCol>
              </a:tblGrid>
              <a:tr h="377386"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Notation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3909707644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Semi-major Axis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6378137.0 m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3230986071"/>
                  </a:ext>
                </a:extLst>
              </a:tr>
              <a:tr h="619301"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Semi-minor Axis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≈ 6 356 752.314 245 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2314401245"/>
                  </a:ext>
                </a:extLst>
              </a:tr>
              <a:tr h="928951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Flattening Factor of the Earth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1/f</a:t>
                      </a:r>
                    </a:p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 = (a-b)/a)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298.257223563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2638689917"/>
                  </a:ext>
                </a:extLst>
              </a:tr>
              <a:tr h="653169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Nominal Mean Angular Velocity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l-GR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7292115 10-11 rad/s 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1250003929"/>
                  </a:ext>
                </a:extLst>
              </a:tr>
              <a:tr h="928951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Geocentric Gravitational Constant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GM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3986004.418 108 m3/s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3570247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999233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69843" y="685806"/>
            <a:ext cx="116122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Datum: 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on top of the selected ellipsoid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series of numbers that define the shape and size of the ellipsoid and it's orientation in space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datum is chosen to give the best possible fit to the true shape of the Earth.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large number of datums in use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F7A56D-0687-4429-8F61-F4340CB16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1C8E9-FEF3-4906-80C5-4678B0A6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31854"/>
            <a:ext cx="7123190" cy="28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9547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400" y="695749"/>
            <a:ext cx="10134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Vietnam 2000 Datum: 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6" y="1371600"/>
            <a:ext cx="54101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WGS 84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 meridian: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Greenwich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from Greenwich: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OGP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source: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Director of Land Administration.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Revision date: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2011-01-25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Geodetic survey, topographic mapping, engineering survey.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Replaces Hanoi 1972.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of use: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Vietnam - onshore.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971" t="4959" r="-971" b="594"/>
          <a:stretch/>
        </p:blipFill>
        <p:spPr>
          <a:xfrm>
            <a:off x="7010400" y="958535"/>
            <a:ext cx="3924300" cy="435406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D974B55-BA4F-467E-9C00-B2062CF45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3999923604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projec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4077" y="3569730"/>
            <a:ext cx="2300287" cy="2514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4" descr="GC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5127" y="1127062"/>
            <a:ext cx="2084387" cy="218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701839"/>
            <a:ext cx="11648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Systems: Geographic vs. Projected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14400" y="1143627"/>
            <a:ext cx="6629400" cy="396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66738" indent="-27622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798513" indent="-2317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Courier New" pitchFamily="49" charset="0"/>
              <a:buChar char="o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973138" indent="-17462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Coordinate Systems (GCS)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measured from curved surface of the earth 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units latitude and longitude</a:t>
            </a:r>
          </a:p>
          <a:p>
            <a:pPr lvl="3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Degrees-minutes-seconds (DMS)</a:t>
            </a:r>
          </a:p>
          <a:p>
            <a:pPr lvl="3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degrees (DD) or radians (rad)</a:t>
            </a:r>
          </a:p>
          <a:p>
            <a:pPr marL="798513" lvl="3" indent="0" fontAlgn="auto">
              <a:lnSpc>
                <a:spcPct val="90000"/>
              </a:lnSpc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Coordinate Systems (PCS)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surface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can be in meters, feet, inches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Distortions will occur, except for very fine scale maps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A52DBB8-2CE2-4EB0-8A84-B62727BB8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953496157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10986</TotalTime>
  <Words>1535</Words>
  <Application>Microsoft Office PowerPoint</Application>
  <PresentationFormat>Widescreen</PresentationFormat>
  <Paragraphs>274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Corbel</vt:lpstr>
      <vt:lpstr>Courier New</vt:lpstr>
      <vt:lpstr>Source Sans Pro</vt:lpstr>
      <vt:lpstr>Times New Roman</vt:lpstr>
      <vt:lpstr>Wingdings</vt:lpstr>
      <vt:lpstr>Parallax</vt:lpstr>
      <vt:lpstr>Equation</vt:lpstr>
      <vt:lpstr>Unit 3: Coordinate Reference System</vt:lpstr>
      <vt:lpstr>Coordinate Reference System</vt:lpstr>
      <vt:lpstr>Coordinate Reference System</vt:lpstr>
      <vt:lpstr>PowerPoint Presentation</vt:lpstr>
      <vt:lpstr>Coordinate Reference System</vt:lpstr>
      <vt:lpstr>Coordinate Reference System</vt:lpstr>
      <vt:lpstr>Coordinate Reference System</vt:lpstr>
      <vt:lpstr>Coordinate Reference System</vt:lpstr>
      <vt:lpstr>Coordinate Reference System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UTM Map projection: </vt:lpstr>
      <vt:lpstr>Coordinate Reference System</vt:lpstr>
      <vt:lpstr>Coordinate Reference System</vt:lpstr>
      <vt:lpstr>Coordinate Reference System</vt:lpstr>
      <vt:lpstr>UTM Projection</vt:lpstr>
      <vt:lpstr>Coordinate Reference System</vt:lpstr>
      <vt:lpstr>Coordinate Reference System</vt:lpstr>
      <vt:lpstr>Coordinate Reference System</vt:lpstr>
      <vt:lpstr>Coordinate Reference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Calm and enjoy Learning!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thông tin quản lý</dc:title>
  <dc:creator>Tran Quan</dc:creator>
  <cp:lastModifiedBy>Quach Dong Thang</cp:lastModifiedBy>
  <cp:revision>1994</cp:revision>
  <dcterms:created xsi:type="dcterms:W3CDTF">2009-07-24T04:24:42Z</dcterms:created>
  <dcterms:modified xsi:type="dcterms:W3CDTF">2019-05-21T05:24:48Z</dcterms:modified>
</cp:coreProperties>
</file>